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s-stratgic-work/Databricks-SQL-Plotly-Dash.gi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908215"/>
          </a:xfrm>
        </p:spPr>
        <p:txBody>
          <a:bodyPr/>
          <a:lstStyle/>
          <a:p>
            <a:r>
              <a:rPr lang="en-US" sz="3200" b="1" i="0" dirty="0">
                <a:effectLst/>
                <a:highlight>
                  <a:srgbClr val="FFFFFF"/>
                </a:highlight>
                <a:latin typeface="+mn-lt"/>
              </a:rPr>
              <a:t>Databricks SQL- Plotly, Dash </a:t>
            </a:r>
            <a:br>
              <a:rPr lang="en-US" sz="3200" b="1" i="0" dirty="0">
                <a:effectLst/>
                <a:highlight>
                  <a:srgbClr val="FFFFFF"/>
                </a:highlight>
                <a:latin typeface="+mn-lt"/>
              </a:rPr>
            </a:br>
            <a:r>
              <a:rPr lang="en-US" sz="3200" b="1" i="0" dirty="0">
                <a:effectLst/>
                <a:highlight>
                  <a:srgbClr val="FFFFFF"/>
                </a:highlight>
                <a:latin typeface="+mn-lt"/>
              </a:rPr>
              <a:t>For Visualization</a:t>
            </a:r>
            <a:br>
              <a:rPr lang="en-US" sz="3200" b="1" i="0" dirty="0">
                <a:effectLst/>
                <a:highlight>
                  <a:srgbClr val="FFFFFF"/>
                </a:highlight>
                <a:latin typeface="system-ui"/>
              </a:rPr>
            </a:br>
            <a:endParaRPr lang="en-US" sz="6000"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Plotly Resampler?</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High level steps</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0" dirty="0">
                <a:solidFill>
                  <a:schemeClr val="bg1"/>
                </a:solidFill>
                <a:effectLst/>
                <a:highlight>
                  <a:srgbClr val="800000"/>
                </a:highlight>
                <a:latin typeface="+mn-lt"/>
              </a:rPr>
              <a:t>Introduction</a:t>
            </a:r>
            <a:endParaRPr lang="en-US" sz="3600" b="1" dirty="0">
              <a:solidFill>
                <a:schemeClr val="bg1"/>
              </a:solidFill>
              <a:highlight>
                <a:srgbClr val="800000"/>
              </a:highlight>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1661993"/>
          </a:xfrm>
        </p:spPr>
        <p:txBody>
          <a:bodyPr/>
          <a:lstStyle/>
          <a:p>
            <a:br>
              <a:rPr lang="en-US" sz="1800" b="0" dirty="0">
                <a:solidFill>
                  <a:srgbClr val="030303"/>
                </a:solidFill>
                <a:latin typeface="+mn-lt"/>
                <a:cs typeface="Arial" panose="020B0604020202020204" pitchFamily="34" charset="0"/>
              </a:rPr>
            </a:br>
            <a:r>
              <a:rPr lang="en-US" sz="1800" b="0" dirty="0">
                <a:solidFill>
                  <a:srgbClr val="030303"/>
                </a:solidFill>
                <a:latin typeface="+mn-lt"/>
                <a:cs typeface="Arial" panose="020B0604020202020204" pitchFamily="34" charset="0"/>
              </a:rPr>
              <a:t>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484628"/>
            <a:ext cx="623200" cy="307777"/>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2000" b="0" i="0" u="none" strike="noStrike" kern="0" cap="none" spc="0" normalizeH="0" baseline="0" noProof="0">
              <a:ln>
                <a:noFill/>
              </a:ln>
              <a:solidFill>
                <a:srgbClr val="44546A"/>
              </a:solidFill>
              <a:effectLst/>
              <a:uLnTx/>
              <a:uFillTx/>
              <a:latin typeface="+mn-lt"/>
              <a:sym typeface="Trebuchet MS"/>
            </a:endParaRPr>
          </a:p>
        </p:txBody>
      </p:sp>
      <p:sp>
        <p:nvSpPr>
          <p:cNvPr id="5" name="TextBox 4">
            <a:extLst>
              <a:ext uri="{FF2B5EF4-FFF2-40B4-BE49-F238E27FC236}">
                <a16:creationId xmlns:a16="http://schemas.microsoft.com/office/drawing/2014/main" id="{7E0D086F-0B01-1A39-1E35-56089838FE30}"/>
              </a:ext>
            </a:extLst>
          </p:cNvPr>
          <p:cNvSpPr txBox="1"/>
          <p:nvPr/>
        </p:nvSpPr>
        <p:spPr>
          <a:xfrm>
            <a:off x="422787" y="426215"/>
            <a:ext cx="6096000" cy="584775"/>
          </a:xfrm>
          <a:prstGeom prst="rect">
            <a:avLst/>
          </a:prstGeom>
          <a:noFill/>
        </p:spPr>
        <p:txBody>
          <a:bodyPr wrap="square">
            <a:spAutoFit/>
          </a:bodyPr>
          <a:lstStyle/>
          <a:p>
            <a:r>
              <a:rPr lang="en-IN" sz="3200" b="1" dirty="0">
                <a:solidFill>
                  <a:srgbClr val="C00000"/>
                </a:solidFill>
                <a:latin typeface="+mn-lt"/>
              </a:rPr>
              <a:t>Why Plotly Resampler?</a:t>
            </a:r>
          </a:p>
        </p:txBody>
      </p:sp>
      <p:sp>
        <p:nvSpPr>
          <p:cNvPr id="6" name="TextBox 5">
            <a:extLst>
              <a:ext uri="{FF2B5EF4-FFF2-40B4-BE49-F238E27FC236}">
                <a16:creationId xmlns:a16="http://schemas.microsoft.com/office/drawing/2014/main" id="{F681D73C-9A27-18F7-F924-6485F3792686}"/>
              </a:ext>
            </a:extLst>
          </p:cNvPr>
          <p:cNvSpPr txBox="1"/>
          <p:nvPr/>
        </p:nvSpPr>
        <p:spPr>
          <a:xfrm>
            <a:off x="1543665" y="2526890"/>
            <a:ext cx="8593393" cy="1631216"/>
          </a:xfrm>
          <a:prstGeom prst="rect">
            <a:avLst/>
          </a:prstGeom>
          <a:noFill/>
        </p:spPr>
        <p:txBody>
          <a:bodyPr wrap="square" rtlCol="0">
            <a:spAutoFit/>
          </a:bodyPr>
          <a:lstStyle/>
          <a:p>
            <a:r>
              <a:rPr lang="en-US" sz="2000" b="0" i="0" dirty="0">
                <a:effectLst/>
                <a:highlight>
                  <a:srgbClr val="FFFFFF"/>
                </a:highlight>
                <a:latin typeface="+mn-lt"/>
              </a:rPr>
              <a:t>The Plotly Resampler is an extension of Plotly’s Python bindings, improving the scalability of line charts within an interactive toolkit by consolidating the underlying data based on the current graph view. This can significantly enhance your visualization of extensive sets of sequential data.</a:t>
            </a:r>
            <a:endParaRPr lang="en-US" sz="20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500017"/>
            <a:ext cx="623200" cy="27699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8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800" b="0" i="0" u="none" strike="noStrike" kern="0" cap="none" spc="0" normalizeH="0" baseline="0" noProof="0">
              <a:ln>
                <a:noFill/>
              </a:ln>
              <a:solidFill>
                <a:srgbClr val="44546A"/>
              </a:solidFill>
              <a:effectLst/>
              <a:uLnTx/>
              <a:uFillTx/>
              <a:latin typeface="+mn-lt"/>
              <a:sym typeface="Trebuchet MS"/>
            </a:endParaRPr>
          </a:p>
        </p:txBody>
      </p:sp>
      <p:sp>
        <p:nvSpPr>
          <p:cNvPr id="10" name="TextBox 9">
            <a:extLst>
              <a:ext uri="{FF2B5EF4-FFF2-40B4-BE49-F238E27FC236}">
                <a16:creationId xmlns:a16="http://schemas.microsoft.com/office/drawing/2014/main" id="{7035BCD0-EE24-3E96-6705-60FC53BCB6A8}"/>
              </a:ext>
            </a:extLst>
          </p:cNvPr>
          <p:cNvSpPr txBox="1"/>
          <p:nvPr/>
        </p:nvSpPr>
        <p:spPr>
          <a:xfrm>
            <a:off x="835742" y="475376"/>
            <a:ext cx="6096000" cy="584775"/>
          </a:xfrm>
          <a:prstGeom prst="rect">
            <a:avLst/>
          </a:prstGeom>
          <a:noFill/>
        </p:spPr>
        <p:txBody>
          <a:bodyPr wrap="square">
            <a:spAutoFit/>
          </a:bodyPr>
          <a:lstStyle/>
          <a:p>
            <a:r>
              <a:rPr lang="en-IN" sz="3200" b="1" dirty="0">
                <a:solidFill>
                  <a:srgbClr val="C00000"/>
                </a:solidFill>
                <a:latin typeface="+mn-lt"/>
              </a:rPr>
              <a:t>High-level steps</a:t>
            </a:r>
          </a:p>
        </p:txBody>
      </p:sp>
      <p:sp>
        <p:nvSpPr>
          <p:cNvPr id="11" name="TextBox 10">
            <a:extLst>
              <a:ext uri="{FF2B5EF4-FFF2-40B4-BE49-F238E27FC236}">
                <a16:creationId xmlns:a16="http://schemas.microsoft.com/office/drawing/2014/main" id="{1C2151B7-AC1F-52D7-5863-F36DAEC6180D}"/>
              </a:ext>
            </a:extLst>
          </p:cNvPr>
          <p:cNvSpPr txBox="1"/>
          <p:nvPr/>
        </p:nvSpPr>
        <p:spPr>
          <a:xfrm>
            <a:off x="904569" y="2182761"/>
            <a:ext cx="9674941" cy="2308324"/>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n-lt"/>
              </a:rPr>
              <a:t>A Databricks workspace with Databricks SQL enabled (DB SQL is enabled by default in Premium Workspaces or above)</a:t>
            </a:r>
          </a:p>
          <a:p>
            <a:pPr marL="342900" indent="-342900">
              <a:buFont typeface="Arial" panose="020B0604020202020204" pitchFamily="34" charset="0"/>
              <a:buChar char="•"/>
            </a:pPr>
            <a:r>
              <a:rPr lang="en-US" sz="1800" dirty="0">
                <a:latin typeface="+mn-lt"/>
              </a:rPr>
              <a:t>A DB SQL endpoint or Databricks cluster with 9.1 LTS or higher (data engineering cluster)</a:t>
            </a:r>
          </a:p>
          <a:p>
            <a:pPr marL="342900" indent="-342900">
              <a:buFont typeface="Arial" panose="020B0604020202020204" pitchFamily="34" charset="0"/>
              <a:buChar char="•"/>
            </a:pPr>
            <a:r>
              <a:rPr lang="en-US" sz="1800" dirty="0">
                <a:latin typeface="+mn-lt"/>
              </a:rPr>
              <a:t>A personal access token in Databricks to authenticate SQL Endpoint via API</a:t>
            </a:r>
          </a:p>
          <a:p>
            <a:pPr marL="342900" indent="-342900">
              <a:buFont typeface="Arial" panose="020B0604020202020204" pitchFamily="34" charset="0"/>
              <a:buChar char="•"/>
            </a:pPr>
            <a:r>
              <a:rPr lang="en-US" sz="1800" dirty="0">
                <a:latin typeface="+mn-lt"/>
              </a:rPr>
              <a:t>A Python development environment (&gt;=v 3.10). It is recommended to use </a:t>
            </a:r>
            <a:r>
              <a:rPr lang="en-US" sz="1800" dirty="0" err="1">
                <a:latin typeface="+mn-lt"/>
              </a:rPr>
              <a:t>VSCode</a:t>
            </a:r>
            <a:r>
              <a:rPr lang="en-US" sz="1800" dirty="0">
                <a:latin typeface="+mn-lt"/>
              </a:rPr>
              <a:t> for a local IDE and utilize Conda or virtual env to manage dependencies, along with black for automatic code formatting.</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806245" y="2265544"/>
            <a:ext cx="10141974" cy="2308324"/>
          </a:xfrm>
          <a:prstGeom prst="rect">
            <a:avLst/>
          </a:prstGeom>
          <a:noFill/>
        </p:spPr>
        <p:txBody>
          <a:bodyPr wrap="square" rtlCol="0">
            <a:spAutoFit/>
          </a:bodyPr>
          <a:lstStyle/>
          <a:p>
            <a:r>
              <a:rPr lang="en-US" sz="1800" dirty="0">
                <a:latin typeface="+mn-lt"/>
              </a:rPr>
              <a:t>working with large-scale time-series data visualization, the Plotly Resampler's functionalities truly work out, especially when paired with Databricks ecosystems. It's not just the capacity to manage extensive datasets that sets it apart, but also its distinctive interactive features. These, combined with extensive customization choices and significantly improved performance, establish it as an essential tool for individuals working with expansive time-series data. Although Datashader is praiseworthy, particularly for its innovative rasterization methods and integration with Bokeh, it may not offer the same level of user-friendly interactivity as the Plotly Resampler. </a:t>
            </a:r>
          </a:p>
        </p:txBody>
      </p:sp>
      <p:sp>
        <p:nvSpPr>
          <p:cNvPr id="5" name="TextBox 4">
            <a:extLst>
              <a:ext uri="{FF2B5EF4-FFF2-40B4-BE49-F238E27FC236}">
                <a16:creationId xmlns:a16="http://schemas.microsoft.com/office/drawing/2014/main" id="{97FF86A0-CB1A-074D-A42E-D92478362FFA}"/>
              </a:ext>
            </a:extLst>
          </p:cNvPr>
          <p:cNvSpPr txBox="1"/>
          <p:nvPr/>
        </p:nvSpPr>
        <p:spPr>
          <a:xfrm>
            <a:off x="1120877" y="5024284"/>
            <a:ext cx="8573729" cy="307777"/>
          </a:xfrm>
          <a:prstGeom prst="rect">
            <a:avLst/>
          </a:prstGeom>
          <a:noFill/>
        </p:spPr>
        <p:txBody>
          <a:bodyPr wrap="square" rtlCol="0">
            <a:spAutoFit/>
          </a:bodyPr>
          <a:lstStyle/>
          <a:p>
            <a:r>
              <a:rPr lang="en-US"/>
              <a:t>GitHub: </a:t>
            </a:r>
            <a:r>
              <a:rPr lang="en-US">
                <a:hlinkClick r:id="rId2"/>
              </a:rPr>
              <a:t>https://github.com/ds-stratgic-work/Databricks-SQL-Plotly-Dash.git</a:t>
            </a:r>
            <a:r>
              <a:rPr lang="en-US"/>
              <a:t> </a:t>
            </a: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4233</TotalTime>
  <Words>354</Words>
  <Application>Microsoft Office PowerPoint</Application>
  <PresentationFormat>Widescreen</PresentationFormat>
  <Paragraphs>29</Paragraphs>
  <Slides>7</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Century Gothic</vt:lpstr>
      <vt:lpstr>system-ui</vt:lpstr>
      <vt:lpstr>Trebuchet MS</vt:lpstr>
      <vt:lpstr>1_Office Theme</vt:lpstr>
      <vt:lpstr>2_Office Theme</vt:lpstr>
      <vt:lpstr>think-cell Slide</vt:lpstr>
      <vt:lpstr>Databricks SQL- Plotly, Dash  For Visualization </vt:lpstr>
      <vt:lpstr>Agenda</vt:lpstr>
      <vt:lpstr> 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cp:revision>
  <dcterms:created xsi:type="dcterms:W3CDTF">2022-04-11T12:34:12Z</dcterms:created>
  <dcterms:modified xsi:type="dcterms:W3CDTF">2024-07-09T05:56:06Z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